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4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4" d="100"/>
          <a:sy n="74" d="100"/>
        </p:scale>
        <p:origin x="129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B325C3E-9582-42FA-AC8A-46361F3E04B3}" type="datetimeFigureOut">
              <a:rPr lang="en-US" smtClean="0"/>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4CD1A-BE84-4EF9-B68E-50BE1140C9E5}" type="slidenum">
              <a:rPr lang="en-US" smtClean="0"/>
              <a:t>‹#›</a:t>
            </a:fld>
            <a:endParaRPr lang="en-US"/>
          </a:p>
        </p:txBody>
      </p:sp>
    </p:spTree>
    <p:extLst>
      <p:ext uri="{BB962C8B-B14F-4D97-AF65-F5344CB8AC3E}">
        <p14:creationId xmlns:p14="http://schemas.microsoft.com/office/powerpoint/2010/main" val="364717608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325C3E-9582-42FA-AC8A-46361F3E04B3}" type="datetimeFigureOut">
              <a:rPr lang="en-US" smtClean="0"/>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4CD1A-BE84-4EF9-B68E-50BE1140C9E5}" type="slidenum">
              <a:rPr lang="en-US" smtClean="0"/>
              <a:t>‹#›</a:t>
            </a:fld>
            <a:endParaRPr lang="en-US"/>
          </a:p>
        </p:txBody>
      </p:sp>
    </p:spTree>
    <p:extLst>
      <p:ext uri="{BB962C8B-B14F-4D97-AF65-F5344CB8AC3E}">
        <p14:creationId xmlns:p14="http://schemas.microsoft.com/office/powerpoint/2010/main" val="298457458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325C3E-9582-42FA-AC8A-46361F3E04B3}" type="datetimeFigureOut">
              <a:rPr lang="en-US" smtClean="0"/>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4CD1A-BE84-4EF9-B68E-50BE1140C9E5}" type="slidenum">
              <a:rPr lang="en-US" smtClean="0"/>
              <a:t>‹#›</a:t>
            </a:fld>
            <a:endParaRPr lang="en-US"/>
          </a:p>
        </p:txBody>
      </p:sp>
    </p:spTree>
    <p:extLst>
      <p:ext uri="{BB962C8B-B14F-4D97-AF65-F5344CB8AC3E}">
        <p14:creationId xmlns:p14="http://schemas.microsoft.com/office/powerpoint/2010/main" val="385496717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325C3E-9582-42FA-AC8A-46361F3E04B3}" type="datetimeFigureOut">
              <a:rPr lang="en-US" smtClean="0"/>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4CD1A-BE84-4EF9-B68E-50BE1140C9E5}" type="slidenum">
              <a:rPr lang="en-US" smtClean="0"/>
              <a:t>‹#›</a:t>
            </a:fld>
            <a:endParaRPr lang="en-US"/>
          </a:p>
        </p:txBody>
      </p:sp>
    </p:spTree>
    <p:extLst>
      <p:ext uri="{BB962C8B-B14F-4D97-AF65-F5344CB8AC3E}">
        <p14:creationId xmlns:p14="http://schemas.microsoft.com/office/powerpoint/2010/main" val="80779219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325C3E-9582-42FA-AC8A-46361F3E04B3}" type="datetimeFigureOut">
              <a:rPr lang="en-US" smtClean="0"/>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4CD1A-BE84-4EF9-B68E-50BE1140C9E5}" type="slidenum">
              <a:rPr lang="en-US" smtClean="0"/>
              <a:t>‹#›</a:t>
            </a:fld>
            <a:endParaRPr lang="en-US"/>
          </a:p>
        </p:txBody>
      </p:sp>
    </p:spTree>
    <p:extLst>
      <p:ext uri="{BB962C8B-B14F-4D97-AF65-F5344CB8AC3E}">
        <p14:creationId xmlns:p14="http://schemas.microsoft.com/office/powerpoint/2010/main" val="317563117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325C3E-9582-42FA-AC8A-46361F3E04B3}" type="datetimeFigureOut">
              <a:rPr lang="en-US" smtClean="0"/>
              <a:t>3/25/2014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4CD1A-BE84-4EF9-B68E-50BE1140C9E5}" type="slidenum">
              <a:rPr lang="en-US" smtClean="0"/>
              <a:t>‹#›</a:t>
            </a:fld>
            <a:endParaRPr lang="en-US"/>
          </a:p>
        </p:txBody>
      </p:sp>
    </p:spTree>
    <p:extLst>
      <p:ext uri="{BB962C8B-B14F-4D97-AF65-F5344CB8AC3E}">
        <p14:creationId xmlns:p14="http://schemas.microsoft.com/office/powerpoint/2010/main" val="185640733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B325C3E-9582-42FA-AC8A-46361F3E04B3}" type="datetimeFigureOut">
              <a:rPr lang="en-US" smtClean="0"/>
              <a:t>3/25/2014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64CD1A-BE84-4EF9-B68E-50BE1140C9E5}" type="slidenum">
              <a:rPr lang="en-US" smtClean="0"/>
              <a:t>‹#›</a:t>
            </a:fld>
            <a:endParaRPr lang="en-US"/>
          </a:p>
        </p:txBody>
      </p:sp>
    </p:spTree>
    <p:extLst>
      <p:ext uri="{BB962C8B-B14F-4D97-AF65-F5344CB8AC3E}">
        <p14:creationId xmlns:p14="http://schemas.microsoft.com/office/powerpoint/2010/main" val="152927336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B325C3E-9582-42FA-AC8A-46361F3E04B3}" type="datetimeFigureOut">
              <a:rPr lang="en-US" smtClean="0"/>
              <a:t>3/25/2014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64CD1A-BE84-4EF9-B68E-50BE1140C9E5}" type="slidenum">
              <a:rPr lang="en-US" smtClean="0"/>
              <a:t>‹#›</a:t>
            </a:fld>
            <a:endParaRPr lang="en-US"/>
          </a:p>
        </p:txBody>
      </p:sp>
    </p:spTree>
    <p:extLst>
      <p:ext uri="{BB962C8B-B14F-4D97-AF65-F5344CB8AC3E}">
        <p14:creationId xmlns:p14="http://schemas.microsoft.com/office/powerpoint/2010/main" val="215853569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325C3E-9582-42FA-AC8A-46361F3E04B3}" type="datetimeFigureOut">
              <a:rPr lang="en-US" smtClean="0"/>
              <a:t>3/25/2014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64CD1A-BE84-4EF9-B68E-50BE1140C9E5}" type="slidenum">
              <a:rPr lang="en-US" smtClean="0"/>
              <a:t>‹#›</a:t>
            </a:fld>
            <a:endParaRPr lang="en-US"/>
          </a:p>
        </p:txBody>
      </p:sp>
    </p:spTree>
    <p:extLst>
      <p:ext uri="{BB962C8B-B14F-4D97-AF65-F5344CB8AC3E}">
        <p14:creationId xmlns:p14="http://schemas.microsoft.com/office/powerpoint/2010/main" val="428302661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325C3E-9582-42FA-AC8A-46361F3E04B3}" type="datetimeFigureOut">
              <a:rPr lang="en-US" smtClean="0"/>
              <a:t>3/25/2014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4CD1A-BE84-4EF9-B68E-50BE1140C9E5}" type="slidenum">
              <a:rPr lang="en-US" smtClean="0"/>
              <a:t>‹#›</a:t>
            </a:fld>
            <a:endParaRPr lang="en-US"/>
          </a:p>
        </p:txBody>
      </p:sp>
    </p:spTree>
    <p:extLst>
      <p:ext uri="{BB962C8B-B14F-4D97-AF65-F5344CB8AC3E}">
        <p14:creationId xmlns:p14="http://schemas.microsoft.com/office/powerpoint/2010/main" val="64969614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325C3E-9582-42FA-AC8A-46361F3E04B3}" type="datetimeFigureOut">
              <a:rPr lang="en-US" smtClean="0"/>
              <a:t>3/25/2014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4CD1A-BE84-4EF9-B68E-50BE1140C9E5}" type="slidenum">
              <a:rPr lang="en-US" smtClean="0"/>
              <a:t>‹#›</a:t>
            </a:fld>
            <a:endParaRPr lang="en-US"/>
          </a:p>
        </p:txBody>
      </p:sp>
    </p:spTree>
    <p:extLst>
      <p:ext uri="{BB962C8B-B14F-4D97-AF65-F5344CB8AC3E}">
        <p14:creationId xmlns:p14="http://schemas.microsoft.com/office/powerpoint/2010/main" val="408810004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325C3E-9582-42FA-AC8A-46361F3E04B3}" type="datetimeFigureOut">
              <a:rPr lang="en-US" smtClean="0"/>
              <a:t>3/25/2014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64CD1A-BE84-4EF9-B68E-50BE1140C9E5}" type="slidenum">
              <a:rPr lang="en-US" smtClean="0"/>
              <a:t>‹#›</a:t>
            </a:fld>
            <a:endParaRPr lang="en-US"/>
          </a:p>
        </p:txBody>
      </p:sp>
    </p:spTree>
    <p:extLst>
      <p:ext uri="{BB962C8B-B14F-4D97-AF65-F5344CB8AC3E}">
        <p14:creationId xmlns:p14="http://schemas.microsoft.com/office/powerpoint/2010/main" val="1342018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3170099"/>
          </a:xfrm>
          <a:prstGeom prst="rect">
            <a:avLst/>
          </a:prstGeom>
          <a:noFill/>
        </p:spPr>
        <p:txBody>
          <a:bodyPr wrap="square" rtlCol="0">
            <a:spAutoFit/>
          </a:bodyPr>
          <a:lstStyle/>
          <a:p>
            <a:pPr algn="ctr"/>
            <a:endParaRPr lang="en-US" sz="4000" dirty="0" smtClean="0">
              <a:solidFill>
                <a:schemeClr val="bg1"/>
              </a:solidFill>
            </a:endParaRPr>
          </a:p>
          <a:p>
            <a:pPr algn="ctr"/>
            <a:endParaRPr lang="en-US" sz="4000" dirty="0">
              <a:solidFill>
                <a:schemeClr val="bg1"/>
              </a:solidFill>
            </a:endParaRPr>
          </a:p>
          <a:p>
            <a:pPr algn="ctr"/>
            <a:r>
              <a:rPr lang="en-US" sz="4000" dirty="0" smtClean="0">
                <a:solidFill>
                  <a:schemeClr val="bg1"/>
                </a:solidFill>
              </a:rPr>
              <a:t>John 5.19-30</a:t>
            </a:r>
          </a:p>
          <a:p>
            <a:pPr algn="ctr"/>
            <a:endParaRPr lang="en-US" sz="4000" dirty="0" smtClean="0">
              <a:solidFill>
                <a:schemeClr val="bg1"/>
              </a:solidFill>
            </a:endParaRPr>
          </a:p>
          <a:p>
            <a:pPr algn="ctr"/>
            <a:r>
              <a:rPr lang="en-US" sz="4000" dirty="0" smtClean="0">
                <a:solidFill>
                  <a:srgbClr val="FFFF00"/>
                </a:solidFill>
              </a:rPr>
              <a:t>A Sermon by Jesus </a:t>
            </a:r>
            <a:r>
              <a:rPr lang="en-US" sz="4000" dirty="0" smtClean="0">
                <a:solidFill>
                  <a:srgbClr val="FFFF00"/>
                </a:solidFill>
              </a:rPr>
              <a:t>about </a:t>
            </a:r>
            <a:r>
              <a:rPr lang="en-US" sz="4000" dirty="0" smtClean="0">
                <a:solidFill>
                  <a:srgbClr val="FFFF00"/>
                </a:solidFill>
              </a:rPr>
              <a:t>Jesus</a:t>
            </a:r>
            <a:endParaRPr lang="en-US" sz="4000" dirty="0">
              <a:solidFill>
                <a:srgbClr val="FFFF00"/>
              </a:solidFill>
            </a:endParaRPr>
          </a:p>
        </p:txBody>
      </p:sp>
    </p:spTree>
    <p:extLst>
      <p:ext uri="{BB962C8B-B14F-4D97-AF65-F5344CB8AC3E}">
        <p14:creationId xmlns:p14="http://schemas.microsoft.com/office/powerpoint/2010/main" val="336293475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342452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4700789" cy="6986528"/>
          </a:xfrm>
          <a:prstGeom prst="rect">
            <a:avLst/>
          </a:prstGeom>
          <a:noFill/>
        </p:spPr>
        <p:txBody>
          <a:bodyPr wrap="square" rtlCol="0">
            <a:spAutoFit/>
          </a:bodyPr>
          <a:lstStyle/>
          <a:p>
            <a:r>
              <a:rPr lang="en-US" sz="3200" b="1" dirty="0">
                <a:solidFill>
                  <a:schemeClr val="bg1"/>
                </a:solidFill>
              </a:rPr>
              <a:t>John 5.19-20 [NET]:  So Jesus answered them, “</a:t>
            </a:r>
            <a:r>
              <a:rPr lang="en-US" sz="3200" b="1" dirty="0">
                <a:solidFill>
                  <a:srgbClr val="FFFF00"/>
                </a:solidFill>
              </a:rPr>
              <a:t>I tell you the solemn truth</a:t>
            </a:r>
            <a:r>
              <a:rPr lang="en-US" sz="3200" b="1" dirty="0">
                <a:solidFill>
                  <a:schemeClr val="bg1"/>
                </a:solidFill>
              </a:rPr>
              <a:t>, the Son can do nothing on his own initiative, but only what he sees the Father doing. For whatever the Father does, the Son does likewise. For the Father loves the Son and shows him everything he does, </a:t>
            </a:r>
            <a:r>
              <a:rPr lang="en-US" sz="3200" b="1" dirty="0">
                <a:solidFill>
                  <a:srgbClr val="FFFF00"/>
                </a:solidFill>
              </a:rPr>
              <a:t>and will show him greater deeds than these, so that you will be amazed</a:t>
            </a:r>
            <a:r>
              <a:rPr lang="en-US" sz="3200" b="1" dirty="0">
                <a:solidFill>
                  <a:schemeClr val="bg1"/>
                </a:solidFill>
              </a:rPr>
              <a:t>.”</a:t>
            </a:r>
            <a:endParaRPr lang="en-US" sz="3200" dirty="0">
              <a:solidFill>
                <a:schemeClr val="bg1"/>
              </a:solidFill>
            </a:endParaRPr>
          </a:p>
        </p:txBody>
      </p:sp>
      <p:sp>
        <p:nvSpPr>
          <p:cNvPr id="3" name="TextBox 2"/>
          <p:cNvSpPr txBox="1"/>
          <p:nvPr/>
        </p:nvSpPr>
        <p:spPr>
          <a:xfrm>
            <a:off x="5100034" y="0"/>
            <a:ext cx="4043966" cy="6924973"/>
          </a:xfrm>
          <a:prstGeom prst="rect">
            <a:avLst/>
          </a:prstGeom>
          <a:noFill/>
        </p:spPr>
        <p:txBody>
          <a:bodyPr wrap="square" rtlCol="0">
            <a:spAutoFit/>
          </a:bodyPr>
          <a:lstStyle/>
          <a:p>
            <a:endParaRPr lang="en-US" dirty="0" smtClean="0"/>
          </a:p>
          <a:p>
            <a:endParaRPr lang="en-US" dirty="0"/>
          </a:p>
          <a:p>
            <a:pPr algn="r"/>
            <a:r>
              <a:rPr lang="en-US" sz="3200" dirty="0" smtClean="0">
                <a:solidFill>
                  <a:srgbClr val="FFFF00"/>
                </a:solidFill>
                <a:latin typeface="Times New Roman" panose="02020603050405020304" pitchFamily="18" charset="0"/>
                <a:cs typeface="Times New Roman" panose="02020603050405020304" pitchFamily="18" charset="0"/>
              </a:rPr>
              <a:t>“</a:t>
            </a:r>
            <a:r>
              <a:rPr lang="el-GR" sz="3200" dirty="0">
                <a:solidFill>
                  <a:srgbClr val="FFFF00"/>
                </a:solidFill>
                <a:latin typeface="Times New Roman" panose="02020603050405020304" pitchFamily="18" charset="0"/>
                <a:cs typeface="Times New Roman" panose="02020603050405020304" pitchFamily="18" charset="0"/>
              </a:rPr>
              <a:t>ἀμὴν </a:t>
            </a:r>
            <a:r>
              <a:rPr lang="el-GR" sz="3200" dirty="0" smtClean="0">
                <a:solidFill>
                  <a:srgbClr val="FFFF00"/>
                </a:solidFill>
                <a:latin typeface="Times New Roman" panose="02020603050405020304" pitchFamily="18" charset="0"/>
                <a:cs typeface="Times New Roman" panose="02020603050405020304" pitchFamily="18" charset="0"/>
              </a:rPr>
              <a:t>ἀμὴν</a:t>
            </a:r>
            <a:r>
              <a:rPr lang="en-US" sz="3200" dirty="0" smtClean="0">
                <a:solidFill>
                  <a:srgbClr val="FFFF00"/>
                </a:solidFill>
                <a:latin typeface="Times New Roman" panose="02020603050405020304" pitchFamily="18" charset="0"/>
                <a:cs typeface="Times New Roman" panose="02020603050405020304" pitchFamily="18" charset="0"/>
              </a:rPr>
              <a:t>”</a:t>
            </a:r>
          </a:p>
          <a:p>
            <a:pPr algn="r"/>
            <a:r>
              <a:rPr lang="en-US" sz="3200" dirty="0" smtClean="0">
                <a:solidFill>
                  <a:srgbClr val="FFFF00"/>
                </a:solidFill>
                <a:latin typeface="Times New Roman" panose="02020603050405020304" pitchFamily="18" charset="0"/>
                <a:cs typeface="Times New Roman" panose="02020603050405020304" pitchFamily="18" charset="0"/>
              </a:rPr>
              <a:t>[amen, amen]</a:t>
            </a:r>
          </a:p>
          <a:p>
            <a:pPr algn="r"/>
            <a:endParaRPr lang="en-US" sz="3200" dirty="0">
              <a:solidFill>
                <a:srgbClr val="FFFF00"/>
              </a:solidFill>
              <a:latin typeface="Times New Roman" panose="02020603050405020304" pitchFamily="18" charset="0"/>
              <a:cs typeface="Times New Roman" panose="02020603050405020304" pitchFamily="18" charset="0"/>
            </a:endParaRPr>
          </a:p>
          <a:p>
            <a:pPr algn="r"/>
            <a:endParaRPr lang="en-US" sz="3200" dirty="0" smtClean="0">
              <a:solidFill>
                <a:srgbClr val="FFFF00"/>
              </a:solidFill>
              <a:latin typeface="Times New Roman" panose="02020603050405020304" pitchFamily="18" charset="0"/>
              <a:cs typeface="Times New Roman" panose="02020603050405020304" pitchFamily="18" charset="0"/>
            </a:endParaRPr>
          </a:p>
          <a:p>
            <a:pPr algn="r"/>
            <a:r>
              <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rPr>
              <a:t>Equality with the Father means unity with the Father</a:t>
            </a:r>
          </a:p>
          <a:p>
            <a:pPr algn="r"/>
            <a:endParaRPr lang="en-US" sz="3600" dirty="0">
              <a:solidFill>
                <a:schemeClr val="accent1">
                  <a:lumMod val="60000"/>
                  <a:lumOff val="40000"/>
                </a:schemeClr>
              </a:solidFill>
              <a:latin typeface="Times New Roman" panose="02020603050405020304" pitchFamily="18" charset="0"/>
              <a:cs typeface="Times New Roman" panose="02020603050405020304" pitchFamily="18" charset="0"/>
            </a:endParaRPr>
          </a:p>
          <a:p>
            <a:pPr algn="r"/>
            <a:endPar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algn="r"/>
            <a:endParaRPr lang="en-US" sz="3600" dirty="0">
              <a:solidFill>
                <a:schemeClr val="accent1">
                  <a:lumMod val="60000"/>
                  <a:lumOff val="40000"/>
                </a:schemeClr>
              </a:solidFill>
              <a:latin typeface="Times New Roman" panose="02020603050405020304" pitchFamily="18" charset="0"/>
              <a:cs typeface="Times New Roman" panose="02020603050405020304" pitchFamily="18" charset="0"/>
            </a:endParaRPr>
          </a:p>
          <a:p>
            <a:pPr algn="r"/>
            <a:r>
              <a:rPr lang="en-US" sz="3200" dirty="0">
                <a:solidFill>
                  <a:srgbClr val="FFFF00"/>
                </a:solidFill>
                <a:latin typeface="Times New Roman" panose="02020603050405020304" pitchFamily="18" charset="0"/>
                <a:cs typeface="Times New Roman" panose="02020603050405020304" pitchFamily="18" charset="0"/>
              </a:rPr>
              <a:t>g</a:t>
            </a:r>
            <a:r>
              <a:rPr lang="en-US" sz="3200" dirty="0" smtClean="0">
                <a:solidFill>
                  <a:srgbClr val="FFFF00"/>
                </a:solidFill>
                <a:latin typeface="Times New Roman" panose="02020603050405020304" pitchFamily="18" charset="0"/>
                <a:cs typeface="Times New Roman" panose="02020603050405020304" pitchFamily="18" charset="0"/>
              </a:rPr>
              <a:t>reater things </a:t>
            </a:r>
          </a:p>
          <a:p>
            <a:pPr algn="r"/>
            <a:r>
              <a:rPr lang="en-US" sz="3200" dirty="0" smtClean="0">
                <a:solidFill>
                  <a:srgbClr val="FFFF00"/>
                </a:solidFill>
                <a:latin typeface="Times New Roman" panose="02020603050405020304" pitchFamily="18" charset="0"/>
                <a:cs typeface="Times New Roman" panose="02020603050405020304" pitchFamily="18" charset="0"/>
              </a:rPr>
              <a:t>than healings!</a:t>
            </a:r>
            <a:r>
              <a:rPr lang="en-US" sz="3200" dirty="0" smtClean="0">
                <a:solidFill>
                  <a:srgbClr val="FFFF00"/>
                </a:solidFill>
              </a:rPr>
              <a:t> </a:t>
            </a:r>
            <a:endParaRPr lang="en-US" sz="3200" dirty="0">
              <a:solidFill>
                <a:srgbClr val="FFFF00"/>
              </a:solidFill>
            </a:endParaRPr>
          </a:p>
        </p:txBody>
      </p:sp>
      <p:cxnSp>
        <p:nvCxnSpPr>
          <p:cNvPr id="5" name="Straight Arrow Connector 4"/>
          <p:cNvCxnSpPr/>
          <p:nvPr/>
        </p:nvCxnSpPr>
        <p:spPr>
          <a:xfrm flipH="1">
            <a:off x="4507606" y="1056068"/>
            <a:ext cx="1957589" cy="12878"/>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flipV="1">
            <a:off x="4507606" y="1622738"/>
            <a:ext cx="1390918" cy="991673"/>
          </a:xfrm>
          <a:prstGeom prst="line">
            <a:avLst/>
          </a:prstGeom>
          <a:ln w="508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4507606" y="4059155"/>
            <a:ext cx="1390919" cy="1275007"/>
          </a:xfrm>
          <a:prstGeom prst="line">
            <a:avLst/>
          </a:prstGeom>
          <a:ln w="508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4507606" y="6153906"/>
            <a:ext cx="1957589" cy="12878"/>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276898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4984124" cy="6986528"/>
          </a:xfrm>
          <a:prstGeom prst="rect">
            <a:avLst/>
          </a:prstGeom>
          <a:noFill/>
        </p:spPr>
        <p:txBody>
          <a:bodyPr wrap="square" rtlCol="0">
            <a:spAutoFit/>
          </a:bodyPr>
          <a:lstStyle/>
          <a:p>
            <a:r>
              <a:rPr lang="en-US" sz="3200" b="1" dirty="0">
                <a:solidFill>
                  <a:schemeClr val="bg1"/>
                </a:solidFill>
              </a:rPr>
              <a:t>John 5.21-23:  </a:t>
            </a:r>
            <a:r>
              <a:rPr lang="en-US" sz="3200" b="1" dirty="0" smtClean="0">
                <a:solidFill>
                  <a:schemeClr val="bg1"/>
                </a:solidFill>
              </a:rPr>
              <a:t>“</a:t>
            </a:r>
            <a:r>
              <a:rPr lang="en-US" sz="3200" b="1" dirty="0">
                <a:solidFill>
                  <a:schemeClr val="bg1"/>
                </a:solidFill>
              </a:rPr>
              <a:t>For just as the Father raises the dead and gives them life, so also </a:t>
            </a:r>
            <a:r>
              <a:rPr lang="en-US" sz="3200" b="1" dirty="0">
                <a:solidFill>
                  <a:srgbClr val="FFFF00"/>
                </a:solidFill>
              </a:rPr>
              <a:t>the Son gives life to whomever he wishes</a:t>
            </a:r>
            <a:r>
              <a:rPr lang="en-US" sz="3200" b="1" dirty="0">
                <a:solidFill>
                  <a:schemeClr val="bg1"/>
                </a:solidFill>
              </a:rPr>
              <a:t>.  Furthermore, the Father does not judge anyone, but has </a:t>
            </a:r>
            <a:r>
              <a:rPr lang="en-US" sz="3200" b="1" dirty="0">
                <a:solidFill>
                  <a:srgbClr val="FFFF00"/>
                </a:solidFill>
              </a:rPr>
              <a:t>assigned all judgment to the Son</a:t>
            </a:r>
            <a:r>
              <a:rPr lang="en-US" sz="3200" b="1" dirty="0">
                <a:solidFill>
                  <a:schemeClr val="bg1"/>
                </a:solidFill>
              </a:rPr>
              <a:t>, </a:t>
            </a:r>
            <a:r>
              <a:rPr lang="en-US" sz="3200" b="1" dirty="0">
                <a:solidFill>
                  <a:schemeClr val="accent1">
                    <a:lumMod val="60000"/>
                    <a:lumOff val="40000"/>
                  </a:schemeClr>
                </a:solidFill>
              </a:rPr>
              <a:t>so that all people will honor the Son just as they honor the Father. The one who does not honor the Son does not honor the Father who sent him</a:t>
            </a:r>
            <a:r>
              <a:rPr lang="en-US" sz="3200" b="1" dirty="0">
                <a:solidFill>
                  <a:schemeClr val="bg1"/>
                </a:solidFill>
              </a:rPr>
              <a:t>.”</a:t>
            </a:r>
            <a:endParaRPr lang="en-US" sz="3200" dirty="0">
              <a:solidFill>
                <a:schemeClr val="bg1"/>
              </a:solidFill>
            </a:endParaRPr>
          </a:p>
        </p:txBody>
      </p:sp>
      <p:sp>
        <p:nvSpPr>
          <p:cNvPr id="3" name="TextBox 2"/>
          <p:cNvSpPr txBox="1"/>
          <p:nvPr/>
        </p:nvSpPr>
        <p:spPr>
          <a:xfrm>
            <a:off x="5164428" y="0"/>
            <a:ext cx="3979571" cy="6432530"/>
          </a:xfrm>
          <a:prstGeom prst="rect">
            <a:avLst/>
          </a:prstGeom>
          <a:noFill/>
        </p:spPr>
        <p:txBody>
          <a:bodyPr wrap="square" rtlCol="0">
            <a:spAutoFit/>
          </a:bodyPr>
          <a:lstStyle/>
          <a:p>
            <a:endParaRPr lang="en-US" dirty="0" smtClean="0"/>
          </a:p>
          <a:p>
            <a:endParaRPr lang="en-US" dirty="0"/>
          </a:p>
          <a:p>
            <a:pPr algn="r"/>
            <a:r>
              <a:rPr lang="en-US" sz="3200" dirty="0" smtClean="0">
                <a:solidFill>
                  <a:srgbClr val="FFFF00"/>
                </a:solidFill>
                <a:latin typeface="Times New Roman" panose="02020603050405020304" pitchFamily="18" charset="0"/>
                <a:cs typeface="Times New Roman" panose="02020603050405020304" pitchFamily="18" charset="0"/>
              </a:rPr>
              <a:t>Giving life and </a:t>
            </a:r>
          </a:p>
          <a:p>
            <a:pPr algn="r"/>
            <a:r>
              <a:rPr lang="en-US" sz="3200" dirty="0" smtClean="0">
                <a:solidFill>
                  <a:srgbClr val="FFFF00"/>
                </a:solidFill>
                <a:latin typeface="Times New Roman" panose="02020603050405020304" pitchFamily="18" charset="0"/>
                <a:cs typeface="Times New Roman" panose="02020603050405020304" pitchFamily="18" charset="0"/>
              </a:rPr>
              <a:t>judging are rights </a:t>
            </a:r>
          </a:p>
          <a:p>
            <a:pPr algn="r"/>
            <a:r>
              <a:rPr lang="en-US" sz="3200" dirty="0" smtClean="0">
                <a:solidFill>
                  <a:srgbClr val="FFFF00"/>
                </a:solidFill>
                <a:latin typeface="Times New Roman" panose="02020603050405020304" pitchFamily="18" charset="0"/>
                <a:cs typeface="Times New Roman" panose="02020603050405020304" pitchFamily="18" charset="0"/>
              </a:rPr>
              <a:t>of God alone</a:t>
            </a:r>
          </a:p>
          <a:p>
            <a:pPr algn="r"/>
            <a:endParaRPr lang="en-US" sz="3200" dirty="0">
              <a:solidFill>
                <a:srgbClr val="FFFF00"/>
              </a:solidFill>
              <a:latin typeface="Times New Roman" panose="02020603050405020304" pitchFamily="18" charset="0"/>
              <a:cs typeface="Times New Roman" panose="02020603050405020304" pitchFamily="18" charset="0"/>
            </a:endParaRPr>
          </a:p>
          <a:p>
            <a:pPr algn="r"/>
            <a:endParaRPr lang="en-US" sz="3200" dirty="0" smtClean="0">
              <a:solidFill>
                <a:srgbClr val="FFFF00"/>
              </a:solidFill>
              <a:latin typeface="Times New Roman" panose="02020603050405020304" pitchFamily="18" charset="0"/>
              <a:cs typeface="Times New Roman" panose="02020603050405020304" pitchFamily="18" charset="0"/>
            </a:endParaRPr>
          </a:p>
          <a:p>
            <a:pPr algn="r"/>
            <a:endPar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algn="r"/>
            <a:endPar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algn="r"/>
            <a:r>
              <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rPr>
              <a:t>Because Father </a:t>
            </a:r>
          </a:p>
          <a:p>
            <a:pPr algn="r"/>
            <a:r>
              <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rPr>
              <a:t>and Son are One, honoring the Son is honoring the Father </a:t>
            </a:r>
            <a:endParaRPr lang="en-US" sz="36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5" name="Straight Arrow Connector 4"/>
          <p:cNvCxnSpPr/>
          <p:nvPr/>
        </p:nvCxnSpPr>
        <p:spPr>
          <a:xfrm flipH="1">
            <a:off x="3760632" y="1390918"/>
            <a:ext cx="2292438" cy="57955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4543025" y="6664941"/>
            <a:ext cx="4175972" cy="1"/>
          </a:xfrm>
          <a:prstGeom prst="line">
            <a:avLst/>
          </a:prstGeom>
          <a:ln w="508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4543025" y="4017197"/>
            <a:ext cx="4175972" cy="14130"/>
          </a:xfrm>
          <a:prstGeom prst="line">
            <a:avLst/>
          </a:prstGeom>
          <a:ln w="508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4829581" y="1390918"/>
            <a:ext cx="1223489" cy="2148577"/>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530277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4984124" cy="6986528"/>
          </a:xfrm>
          <a:prstGeom prst="rect">
            <a:avLst/>
          </a:prstGeom>
          <a:noFill/>
        </p:spPr>
        <p:txBody>
          <a:bodyPr wrap="square" rtlCol="0">
            <a:spAutoFit/>
          </a:bodyPr>
          <a:lstStyle/>
          <a:p>
            <a:r>
              <a:rPr lang="en-US" sz="3200" b="1" dirty="0">
                <a:solidFill>
                  <a:schemeClr val="bg1"/>
                </a:solidFill>
              </a:rPr>
              <a:t>Philippians 2.8-11 [NET]:  “He </a:t>
            </a:r>
            <a:r>
              <a:rPr lang="en-US" sz="3200" b="1" dirty="0" smtClean="0">
                <a:solidFill>
                  <a:schemeClr val="bg1"/>
                </a:solidFill>
              </a:rPr>
              <a:t>humbled </a:t>
            </a:r>
            <a:r>
              <a:rPr lang="en-US" sz="3200" b="1" dirty="0">
                <a:solidFill>
                  <a:schemeClr val="bg1"/>
                </a:solidFill>
              </a:rPr>
              <a:t>himself, by becoming obedient to the point of death– even death on a cross!  As a result </a:t>
            </a:r>
            <a:r>
              <a:rPr lang="en-US" sz="3200" b="1" dirty="0">
                <a:solidFill>
                  <a:srgbClr val="FFFF00"/>
                </a:solidFill>
              </a:rPr>
              <a:t>God exalted him and gave him the name that is above every name, so that </a:t>
            </a:r>
            <a:r>
              <a:rPr lang="en-US" sz="3200" b="1" dirty="0">
                <a:solidFill>
                  <a:schemeClr val="bg1"/>
                </a:solidFill>
              </a:rPr>
              <a:t>at the name of Jesus every knee will bow– in heaven and on earth and under the earth– and every tongue confess that Jesus Christ is Lord </a:t>
            </a:r>
            <a:r>
              <a:rPr lang="en-US" sz="3200" b="1" dirty="0">
                <a:solidFill>
                  <a:srgbClr val="FFFF00"/>
                </a:solidFill>
              </a:rPr>
              <a:t>to the glory of God the Father</a:t>
            </a:r>
            <a:r>
              <a:rPr lang="en-US" sz="3200" b="1" dirty="0">
                <a:solidFill>
                  <a:schemeClr val="bg1"/>
                </a:solidFill>
              </a:rPr>
              <a:t>.”</a:t>
            </a:r>
          </a:p>
        </p:txBody>
      </p:sp>
      <p:sp>
        <p:nvSpPr>
          <p:cNvPr id="3" name="TextBox 2"/>
          <p:cNvSpPr txBox="1"/>
          <p:nvPr/>
        </p:nvSpPr>
        <p:spPr>
          <a:xfrm>
            <a:off x="5396248" y="0"/>
            <a:ext cx="3747751" cy="6986528"/>
          </a:xfrm>
          <a:prstGeom prst="rect">
            <a:avLst/>
          </a:prstGeom>
          <a:noFill/>
        </p:spPr>
        <p:txBody>
          <a:bodyPr wrap="square" rtlCol="0">
            <a:spAutoFit/>
          </a:bodyPr>
          <a:lstStyle/>
          <a:p>
            <a:endParaRPr lang="en-US" dirty="0" smtClean="0"/>
          </a:p>
          <a:p>
            <a:endParaRPr lang="en-US" dirty="0"/>
          </a:p>
          <a:p>
            <a:pPr algn="r"/>
            <a:endParaRPr lang="en-US" sz="3200" dirty="0" smtClean="0">
              <a:solidFill>
                <a:srgbClr val="FFFF00"/>
              </a:solidFill>
              <a:latin typeface="Times New Roman" panose="02020603050405020304" pitchFamily="18" charset="0"/>
              <a:cs typeface="Times New Roman" panose="02020603050405020304" pitchFamily="18" charset="0"/>
            </a:endParaRPr>
          </a:p>
          <a:p>
            <a:pPr algn="r"/>
            <a:endParaRPr lang="en-US" sz="3200" dirty="0">
              <a:solidFill>
                <a:srgbClr val="FFFF00"/>
              </a:solidFill>
              <a:latin typeface="Times New Roman" panose="02020603050405020304" pitchFamily="18" charset="0"/>
              <a:cs typeface="Times New Roman" panose="02020603050405020304" pitchFamily="18" charset="0"/>
            </a:endParaRPr>
          </a:p>
          <a:p>
            <a:pPr algn="r"/>
            <a:endParaRPr lang="en-US" sz="3200" dirty="0" smtClean="0">
              <a:solidFill>
                <a:srgbClr val="FFFF00"/>
              </a:solidFill>
              <a:latin typeface="Times New Roman" panose="02020603050405020304" pitchFamily="18" charset="0"/>
              <a:cs typeface="Times New Roman" panose="02020603050405020304" pitchFamily="18" charset="0"/>
            </a:endParaRPr>
          </a:p>
          <a:p>
            <a:pPr algn="r"/>
            <a:endParaRPr lang="en-US" sz="3200" dirty="0">
              <a:solidFill>
                <a:srgbClr val="FFFF00"/>
              </a:solidFill>
              <a:latin typeface="Times New Roman" panose="02020603050405020304" pitchFamily="18" charset="0"/>
              <a:cs typeface="Times New Roman" panose="02020603050405020304" pitchFamily="18" charset="0"/>
            </a:endParaRPr>
          </a:p>
          <a:p>
            <a:pPr algn="r"/>
            <a:endParaRPr lang="en-US" sz="3200" dirty="0" smtClean="0">
              <a:solidFill>
                <a:srgbClr val="FFFF00"/>
              </a:solidFill>
              <a:latin typeface="Times New Roman" panose="02020603050405020304" pitchFamily="18" charset="0"/>
              <a:cs typeface="Times New Roman" panose="02020603050405020304" pitchFamily="18" charset="0"/>
            </a:endParaRPr>
          </a:p>
          <a:p>
            <a:pPr algn="r"/>
            <a:r>
              <a:rPr lang="en-US" sz="3600" dirty="0" smtClean="0">
                <a:solidFill>
                  <a:srgbClr val="FFFF00"/>
                </a:solidFill>
                <a:latin typeface="Times New Roman" panose="02020603050405020304" pitchFamily="18" charset="0"/>
                <a:cs typeface="Times New Roman" panose="02020603050405020304" pitchFamily="18" charset="0"/>
              </a:rPr>
              <a:t>God the Father desires everyone </a:t>
            </a:r>
          </a:p>
          <a:p>
            <a:pPr algn="r"/>
            <a:r>
              <a:rPr lang="en-US" sz="3600" dirty="0" smtClean="0">
                <a:solidFill>
                  <a:srgbClr val="FFFF00"/>
                </a:solidFill>
                <a:latin typeface="Times New Roman" panose="02020603050405020304" pitchFamily="18" charset="0"/>
                <a:cs typeface="Times New Roman" panose="02020603050405020304" pitchFamily="18" charset="0"/>
              </a:rPr>
              <a:t>to honor the Son, </a:t>
            </a:r>
          </a:p>
          <a:p>
            <a:pPr algn="r"/>
            <a:r>
              <a:rPr lang="en-US" sz="3600" dirty="0" smtClean="0">
                <a:solidFill>
                  <a:srgbClr val="FFFF00"/>
                </a:solidFill>
                <a:latin typeface="Times New Roman" panose="02020603050405020304" pitchFamily="18" charset="0"/>
                <a:cs typeface="Times New Roman" panose="02020603050405020304" pitchFamily="18" charset="0"/>
              </a:rPr>
              <a:t>which brings </a:t>
            </a:r>
          </a:p>
          <a:p>
            <a:pPr algn="r"/>
            <a:r>
              <a:rPr lang="en-US" sz="3600" dirty="0" smtClean="0">
                <a:solidFill>
                  <a:srgbClr val="FFFF00"/>
                </a:solidFill>
                <a:latin typeface="Times New Roman" panose="02020603050405020304" pitchFamily="18" charset="0"/>
                <a:cs typeface="Times New Roman" panose="02020603050405020304" pitchFamily="18" charset="0"/>
              </a:rPr>
              <a:t>the Father glory</a:t>
            </a:r>
          </a:p>
          <a:p>
            <a:pPr algn="r"/>
            <a:endPar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algn="r"/>
            <a:endPar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5" name="Straight Arrow Connector 4"/>
          <p:cNvCxnSpPr/>
          <p:nvPr/>
        </p:nvCxnSpPr>
        <p:spPr>
          <a:xfrm flipH="1" flipV="1">
            <a:off x="4765183" y="2485624"/>
            <a:ext cx="1017431" cy="181592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4765183" y="4301544"/>
            <a:ext cx="1017431" cy="1867436"/>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054815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 y="0"/>
            <a:ext cx="5950041" cy="2554545"/>
          </a:xfrm>
          <a:prstGeom prst="rect">
            <a:avLst/>
          </a:prstGeom>
          <a:noFill/>
        </p:spPr>
        <p:txBody>
          <a:bodyPr wrap="square" rtlCol="0">
            <a:spAutoFit/>
          </a:bodyPr>
          <a:lstStyle/>
          <a:p>
            <a:r>
              <a:rPr lang="en-US" sz="3200" b="1" dirty="0">
                <a:solidFill>
                  <a:schemeClr val="bg1"/>
                </a:solidFill>
              </a:rPr>
              <a:t>Isaiah </a:t>
            </a:r>
            <a:r>
              <a:rPr lang="en-US" sz="3200" b="1" dirty="0" smtClean="0">
                <a:solidFill>
                  <a:schemeClr val="bg1"/>
                </a:solidFill>
              </a:rPr>
              <a:t>42.8 [HCSB]:  </a:t>
            </a:r>
          </a:p>
          <a:p>
            <a:r>
              <a:rPr lang="en-US" sz="3200" b="1" dirty="0" smtClean="0">
                <a:solidFill>
                  <a:schemeClr val="bg1"/>
                </a:solidFill>
              </a:rPr>
              <a:t>[God </a:t>
            </a:r>
            <a:r>
              <a:rPr lang="en-US" sz="3200" b="1" dirty="0">
                <a:solidFill>
                  <a:schemeClr val="bg1"/>
                </a:solidFill>
              </a:rPr>
              <a:t>the Father </a:t>
            </a:r>
            <a:r>
              <a:rPr lang="en-US" sz="3200" b="1" dirty="0" smtClean="0">
                <a:solidFill>
                  <a:schemeClr val="bg1"/>
                </a:solidFill>
              </a:rPr>
              <a:t>declares:] </a:t>
            </a:r>
          </a:p>
          <a:p>
            <a:r>
              <a:rPr lang="en-US" sz="3200" b="1" dirty="0" smtClean="0">
                <a:solidFill>
                  <a:schemeClr val="bg1"/>
                </a:solidFill>
              </a:rPr>
              <a:t>“</a:t>
            </a:r>
            <a:r>
              <a:rPr lang="en-US" sz="3200" b="1" dirty="0">
                <a:solidFill>
                  <a:schemeClr val="bg1"/>
                </a:solidFill>
              </a:rPr>
              <a:t>I am Yahweh, that is My name; </a:t>
            </a:r>
            <a:endParaRPr lang="en-US" sz="3200" b="1" dirty="0" smtClean="0">
              <a:solidFill>
                <a:schemeClr val="bg1"/>
              </a:solidFill>
            </a:endParaRPr>
          </a:p>
          <a:p>
            <a:r>
              <a:rPr lang="en-US" sz="3200" b="1" dirty="0" smtClean="0">
                <a:solidFill>
                  <a:srgbClr val="FFFF00"/>
                </a:solidFill>
              </a:rPr>
              <a:t>I </a:t>
            </a:r>
            <a:r>
              <a:rPr lang="en-US" sz="3200" b="1" dirty="0">
                <a:solidFill>
                  <a:srgbClr val="FFFF00"/>
                </a:solidFill>
              </a:rPr>
              <a:t>will not give My glory to another </a:t>
            </a:r>
            <a:r>
              <a:rPr lang="en-US" sz="3200" b="1" dirty="0">
                <a:solidFill>
                  <a:schemeClr val="bg1"/>
                </a:solidFill>
              </a:rPr>
              <a:t>or My praise to idols.” </a:t>
            </a:r>
          </a:p>
        </p:txBody>
      </p:sp>
      <p:sp>
        <p:nvSpPr>
          <p:cNvPr id="3" name="TextBox 2"/>
          <p:cNvSpPr txBox="1"/>
          <p:nvPr/>
        </p:nvSpPr>
        <p:spPr>
          <a:xfrm>
            <a:off x="1738648" y="3567448"/>
            <a:ext cx="7405352" cy="2308324"/>
          </a:xfrm>
          <a:prstGeom prst="rect">
            <a:avLst/>
          </a:prstGeom>
          <a:noFill/>
        </p:spPr>
        <p:txBody>
          <a:bodyPr wrap="square" rtlCol="0">
            <a:spAutoFit/>
          </a:bodyPr>
          <a:lstStyle/>
          <a:p>
            <a:endParaRPr lang="en-US" dirty="0" smtClean="0"/>
          </a:p>
          <a:p>
            <a:endParaRPr lang="en-US" dirty="0"/>
          </a:p>
          <a:p>
            <a:pPr algn="r"/>
            <a:r>
              <a:rPr lang="en-US" sz="3600" dirty="0" smtClean="0">
                <a:solidFill>
                  <a:srgbClr val="FFFF00"/>
                </a:solidFill>
                <a:latin typeface="Times New Roman" panose="02020603050405020304" pitchFamily="18" charset="0"/>
                <a:cs typeface="Times New Roman" panose="02020603050405020304" pitchFamily="18" charset="0"/>
              </a:rPr>
              <a:t>If Jesus was not the divine Son of God in unity with God the Father, </a:t>
            </a:r>
          </a:p>
          <a:p>
            <a:pPr algn="r"/>
            <a:r>
              <a:rPr lang="en-US" sz="3600" dirty="0" smtClean="0">
                <a:solidFill>
                  <a:srgbClr val="FFFF00"/>
                </a:solidFill>
                <a:latin typeface="Times New Roman" panose="02020603050405020304" pitchFamily="18" charset="0"/>
                <a:cs typeface="Times New Roman" panose="02020603050405020304" pitchFamily="18" charset="0"/>
              </a:rPr>
              <a:t>God would not ask us to honor Jesus</a:t>
            </a:r>
            <a:endPar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5" name="Straight Arrow Connector 4"/>
          <p:cNvCxnSpPr/>
          <p:nvPr/>
        </p:nvCxnSpPr>
        <p:spPr>
          <a:xfrm flipV="1">
            <a:off x="5035639" y="2198113"/>
            <a:ext cx="1" cy="1832974"/>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368467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0"/>
            <a:ext cx="4159876" cy="4524315"/>
          </a:xfrm>
          <a:prstGeom prst="rect">
            <a:avLst/>
          </a:prstGeom>
          <a:noFill/>
        </p:spPr>
        <p:txBody>
          <a:bodyPr wrap="square" rtlCol="0">
            <a:spAutoFit/>
          </a:bodyPr>
          <a:lstStyle/>
          <a:p>
            <a:r>
              <a:rPr lang="en-US" sz="3200" b="1" dirty="0">
                <a:solidFill>
                  <a:schemeClr val="bg1"/>
                </a:solidFill>
              </a:rPr>
              <a:t>John 5.24: </a:t>
            </a:r>
            <a:r>
              <a:rPr lang="en-US" sz="3200" b="1" dirty="0" smtClean="0">
                <a:solidFill>
                  <a:schemeClr val="bg1"/>
                </a:solidFill>
              </a:rPr>
              <a:t>“</a:t>
            </a:r>
            <a:r>
              <a:rPr lang="en-US" sz="3200" b="1" dirty="0">
                <a:solidFill>
                  <a:srgbClr val="FFFF00"/>
                </a:solidFill>
              </a:rPr>
              <a:t>I tell you the solemn truth</a:t>
            </a:r>
            <a:r>
              <a:rPr lang="en-US" sz="3200" b="1" dirty="0">
                <a:solidFill>
                  <a:schemeClr val="bg1"/>
                </a:solidFill>
              </a:rPr>
              <a:t>, the one who hears my message and believes the one who sent me </a:t>
            </a:r>
            <a:r>
              <a:rPr lang="en-US" sz="3200" b="1" dirty="0">
                <a:solidFill>
                  <a:srgbClr val="FFFF00"/>
                </a:solidFill>
              </a:rPr>
              <a:t>has eternal life and will not be condemned</a:t>
            </a:r>
            <a:r>
              <a:rPr lang="en-US" sz="3200" b="1" dirty="0">
                <a:solidFill>
                  <a:schemeClr val="bg1"/>
                </a:solidFill>
              </a:rPr>
              <a:t>, </a:t>
            </a:r>
            <a:endParaRPr lang="en-US" sz="3200" b="1" dirty="0" smtClean="0">
              <a:solidFill>
                <a:schemeClr val="bg1"/>
              </a:solidFill>
            </a:endParaRPr>
          </a:p>
          <a:p>
            <a:r>
              <a:rPr lang="en-US" sz="3200" b="1" dirty="0" smtClean="0">
                <a:solidFill>
                  <a:schemeClr val="bg1"/>
                </a:solidFill>
              </a:rPr>
              <a:t>but </a:t>
            </a:r>
            <a:r>
              <a:rPr lang="en-US" sz="3200" b="1" dirty="0">
                <a:solidFill>
                  <a:schemeClr val="bg1"/>
                </a:solidFill>
              </a:rPr>
              <a:t>has crossed over from death to life.”</a:t>
            </a:r>
            <a:endParaRPr lang="en-US" sz="3200" dirty="0">
              <a:solidFill>
                <a:schemeClr val="bg1"/>
              </a:solidFill>
            </a:endParaRPr>
          </a:p>
        </p:txBody>
      </p:sp>
      <p:sp>
        <p:nvSpPr>
          <p:cNvPr id="3" name="TextBox 2"/>
          <p:cNvSpPr txBox="1"/>
          <p:nvPr/>
        </p:nvSpPr>
        <p:spPr>
          <a:xfrm>
            <a:off x="5100034" y="0"/>
            <a:ext cx="4043966" cy="7294305"/>
          </a:xfrm>
          <a:prstGeom prst="rect">
            <a:avLst/>
          </a:prstGeom>
          <a:noFill/>
        </p:spPr>
        <p:txBody>
          <a:bodyPr wrap="square" rtlCol="0">
            <a:spAutoFit/>
          </a:bodyPr>
          <a:lstStyle/>
          <a:p>
            <a:pPr algn="r"/>
            <a:r>
              <a:rPr lang="en-US" sz="3200" dirty="0" smtClean="0">
                <a:solidFill>
                  <a:srgbClr val="FFFF00"/>
                </a:solidFill>
                <a:latin typeface="Times New Roman" panose="02020603050405020304" pitchFamily="18" charset="0"/>
                <a:cs typeface="Times New Roman" panose="02020603050405020304" pitchFamily="18" charset="0"/>
              </a:rPr>
              <a:t>“</a:t>
            </a:r>
            <a:r>
              <a:rPr lang="el-GR" sz="3200" dirty="0">
                <a:solidFill>
                  <a:srgbClr val="FFFF00"/>
                </a:solidFill>
                <a:latin typeface="Times New Roman" panose="02020603050405020304" pitchFamily="18" charset="0"/>
                <a:cs typeface="Times New Roman" panose="02020603050405020304" pitchFamily="18" charset="0"/>
              </a:rPr>
              <a:t>ἀμὴν </a:t>
            </a:r>
            <a:r>
              <a:rPr lang="el-GR" sz="3200" dirty="0" smtClean="0">
                <a:solidFill>
                  <a:srgbClr val="FFFF00"/>
                </a:solidFill>
                <a:latin typeface="Times New Roman" panose="02020603050405020304" pitchFamily="18" charset="0"/>
                <a:cs typeface="Times New Roman" panose="02020603050405020304" pitchFamily="18" charset="0"/>
              </a:rPr>
              <a:t>ἀμὴν</a:t>
            </a:r>
            <a:r>
              <a:rPr lang="en-US" sz="3200" dirty="0" smtClean="0">
                <a:solidFill>
                  <a:srgbClr val="FFFF00"/>
                </a:solidFill>
                <a:latin typeface="Times New Roman" panose="02020603050405020304" pitchFamily="18" charset="0"/>
                <a:cs typeface="Times New Roman" panose="02020603050405020304" pitchFamily="18" charset="0"/>
              </a:rPr>
              <a:t>”</a:t>
            </a:r>
          </a:p>
          <a:p>
            <a:pPr algn="r"/>
            <a:r>
              <a:rPr lang="en-US" sz="3200" dirty="0" smtClean="0">
                <a:solidFill>
                  <a:srgbClr val="FFFF00"/>
                </a:solidFill>
                <a:latin typeface="Times New Roman" panose="02020603050405020304" pitchFamily="18" charset="0"/>
                <a:cs typeface="Times New Roman" panose="02020603050405020304" pitchFamily="18" charset="0"/>
              </a:rPr>
              <a:t>[amen, amen]</a:t>
            </a:r>
          </a:p>
          <a:p>
            <a:pPr algn="r"/>
            <a:endParaRPr lang="en-US" sz="3200" dirty="0" smtClean="0">
              <a:solidFill>
                <a:srgbClr val="FFFF00"/>
              </a:solidFill>
              <a:latin typeface="Times New Roman" panose="02020603050405020304" pitchFamily="18" charset="0"/>
              <a:cs typeface="Times New Roman" panose="02020603050405020304" pitchFamily="18" charset="0"/>
            </a:endParaRPr>
          </a:p>
          <a:p>
            <a:pPr algn="r"/>
            <a:r>
              <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rPr>
              <a:t>Spiritual life begins when we believe</a:t>
            </a:r>
          </a:p>
          <a:p>
            <a:pPr algn="r"/>
            <a:endParaRPr lang="en-US" sz="3200" dirty="0">
              <a:solidFill>
                <a:srgbClr val="FFFF00"/>
              </a:solidFill>
              <a:latin typeface="Times New Roman" panose="02020603050405020304" pitchFamily="18" charset="0"/>
              <a:cs typeface="Times New Roman" panose="02020603050405020304" pitchFamily="18" charset="0"/>
            </a:endParaRPr>
          </a:p>
          <a:p>
            <a:pPr algn="r"/>
            <a:r>
              <a:rPr lang="en-US" sz="3200" dirty="0" smtClean="0">
                <a:solidFill>
                  <a:srgbClr val="FFFF00"/>
                </a:solidFill>
                <a:latin typeface="Times New Roman" panose="02020603050405020304" pitchFamily="18" charset="0"/>
                <a:cs typeface="Times New Roman" panose="02020603050405020304" pitchFamily="18" charset="0"/>
              </a:rPr>
              <a:t>Spiritual life is eternal</a:t>
            </a:r>
          </a:p>
          <a:p>
            <a:pPr algn="r"/>
            <a:endParaRPr lang="en-US" sz="3200" dirty="0">
              <a:solidFill>
                <a:srgbClr val="FFFF00"/>
              </a:solidFill>
              <a:latin typeface="Times New Roman" panose="02020603050405020304" pitchFamily="18" charset="0"/>
              <a:cs typeface="Times New Roman" panose="02020603050405020304" pitchFamily="18" charset="0"/>
            </a:endParaRPr>
          </a:p>
          <a:p>
            <a:pPr algn="r"/>
            <a:r>
              <a:rPr lang="en-US" sz="3200" dirty="0" smtClean="0">
                <a:solidFill>
                  <a:srgbClr val="FFFF00"/>
                </a:solidFill>
                <a:latin typeface="Times New Roman" panose="02020603050405020304" pitchFamily="18" charset="0"/>
                <a:cs typeface="Times New Roman" panose="02020603050405020304" pitchFamily="18" charset="0"/>
              </a:rPr>
              <a:t>Spiritual life means a verdict of “not guilty”</a:t>
            </a:r>
          </a:p>
          <a:p>
            <a:pPr algn="r"/>
            <a:endParaRPr lang="en-US" sz="3600" dirty="0">
              <a:solidFill>
                <a:schemeClr val="accent1">
                  <a:lumMod val="60000"/>
                  <a:lumOff val="40000"/>
                </a:schemeClr>
              </a:solidFill>
              <a:latin typeface="Times New Roman" panose="02020603050405020304" pitchFamily="18" charset="0"/>
              <a:cs typeface="Times New Roman" panose="02020603050405020304" pitchFamily="18" charset="0"/>
            </a:endParaRPr>
          </a:p>
          <a:p>
            <a:pPr algn="r"/>
            <a:endPar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algn="r"/>
            <a:endParaRPr lang="en-US" sz="3600" dirty="0">
              <a:solidFill>
                <a:schemeClr val="accent1">
                  <a:lumMod val="60000"/>
                  <a:lumOff val="40000"/>
                </a:schemeClr>
              </a:solidFill>
              <a:latin typeface="Times New Roman" panose="02020603050405020304" pitchFamily="18" charset="0"/>
              <a:cs typeface="Times New Roman" panose="02020603050405020304" pitchFamily="18" charset="0"/>
            </a:endParaRPr>
          </a:p>
          <a:p>
            <a:pPr algn="r"/>
            <a:r>
              <a:rPr lang="en-US" sz="3200" dirty="0" smtClean="0">
                <a:solidFill>
                  <a:srgbClr val="FFFF00"/>
                </a:solidFill>
              </a:rPr>
              <a:t> </a:t>
            </a:r>
            <a:endParaRPr lang="en-US" sz="3200" dirty="0">
              <a:solidFill>
                <a:srgbClr val="FFFF00"/>
              </a:solidFill>
            </a:endParaRPr>
          </a:p>
        </p:txBody>
      </p:sp>
      <p:cxnSp>
        <p:nvCxnSpPr>
          <p:cNvPr id="5" name="Straight Arrow Connector 4"/>
          <p:cNvCxnSpPr/>
          <p:nvPr/>
        </p:nvCxnSpPr>
        <p:spPr>
          <a:xfrm flipH="1">
            <a:off x="3928056" y="296215"/>
            <a:ext cx="2537140" cy="12878"/>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3928056" y="1803042"/>
            <a:ext cx="1474633" cy="1"/>
          </a:xfrm>
          <a:prstGeom prst="straightConnector1">
            <a:avLst/>
          </a:prstGeom>
          <a:ln w="508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4159877" y="2756079"/>
            <a:ext cx="1146219" cy="540913"/>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3567448" y="3361387"/>
            <a:ext cx="1835241" cy="888641"/>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070001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0"/>
            <a:ext cx="4675030" cy="6986528"/>
          </a:xfrm>
          <a:prstGeom prst="rect">
            <a:avLst/>
          </a:prstGeom>
          <a:noFill/>
        </p:spPr>
        <p:txBody>
          <a:bodyPr wrap="square" rtlCol="0">
            <a:spAutoFit/>
          </a:bodyPr>
          <a:lstStyle/>
          <a:p>
            <a:r>
              <a:rPr lang="en-US" sz="3200" b="1" dirty="0">
                <a:solidFill>
                  <a:schemeClr val="bg1"/>
                </a:solidFill>
              </a:rPr>
              <a:t>John 5.25-27: </a:t>
            </a:r>
            <a:r>
              <a:rPr lang="en-US" sz="3200" b="1" dirty="0" smtClean="0">
                <a:solidFill>
                  <a:schemeClr val="bg1"/>
                </a:solidFill>
              </a:rPr>
              <a:t>“</a:t>
            </a:r>
            <a:r>
              <a:rPr lang="en-US" sz="3200" b="1" dirty="0">
                <a:solidFill>
                  <a:srgbClr val="FFFF00"/>
                </a:solidFill>
              </a:rPr>
              <a:t>I tell you the solemn truth</a:t>
            </a:r>
            <a:r>
              <a:rPr lang="en-US" sz="3200" b="1" dirty="0">
                <a:solidFill>
                  <a:schemeClr val="bg1"/>
                </a:solidFill>
              </a:rPr>
              <a:t>, </a:t>
            </a:r>
            <a:r>
              <a:rPr lang="en-US" sz="3200" b="1" dirty="0">
                <a:solidFill>
                  <a:schemeClr val="accent1">
                    <a:lumMod val="60000"/>
                    <a:lumOff val="40000"/>
                  </a:schemeClr>
                </a:solidFill>
              </a:rPr>
              <a:t>a time is coming– and is now here– when the dead will hear the voice of the Son of God, and those who hear will live</a:t>
            </a:r>
            <a:r>
              <a:rPr lang="en-US" sz="3200" b="1" dirty="0">
                <a:solidFill>
                  <a:schemeClr val="bg1"/>
                </a:solidFill>
              </a:rPr>
              <a:t>.  For just as the Father has life in himself, thus he has granted the Son to have life in himself, and he has granted the Son authority to execute judgment, because he is </a:t>
            </a:r>
            <a:r>
              <a:rPr lang="en-US" sz="3200" b="1" dirty="0">
                <a:solidFill>
                  <a:srgbClr val="FFFF00"/>
                </a:solidFill>
              </a:rPr>
              <a:t>the Son of Man</a:t>
            </a:r>
            <a:r>
              <a:rPr lang="en-US" sz="3200" b="1" dirty="0">
                <a:solidFill>
                  <a:schemeClr val="bg1"/>
                </a:solidFill>
              </a:rPr>
              <a:t>.”</a:t>
            </a:r>
            <a:endParaRPr lang="en-US" sz="3200" dirty="0">
              <a:solidFill>
                <a:schemeClr val="bg1"/>
              </a:solidFill>
            </a:endParaRPr>
          </a:p>
        </p:txBody>
      </p:sp>
      <p:sp>
        <p:nvSpPr>
          <p:cNvPr id="3" name="TextBox 2"/>
          <p:cNvSpPr txBox="1"/>
          <p:nvPr/>
        </p:nvSpPr>
        <p:spPr>
          <a:xfrm>
            <a:off x="4675031" y="0"/>
            <a:ext cx="4468969" cy="7909858"/>
          </a:xfrm>
          <a:prstGeom prst="rect">
            <a:avLst/>
          </a:prstGeom>
          <a:noFill/>
        </p:spPr>
        <p:txBody>
          <a:bodyPr wrap="square" rtlCol="0">
            <a:spAutoFit/>
          </a:bodyPr>
          <a:lstStyle/>
          <a:p>
            <a:pPr algn="r"/>
            <a:r>
              <a:rPr lang="en-US" sz="3200" dirty="0" smtClean="0">
                <a:solidFill>
                  <a:srgbClr val="FFFF00"/>
                </a:solidFill>
                <a:latin typeface="Times New Roman" panose="02020603050405020304" pitchFamily="18" charset="0"/>
                <a:cs typeface="Times New Roman" panose="02020603050405020304" pitchFamily="18" charset="0"/>
              </a:rPr>
              <a:t>“</a:t>
            </a:r>
            <a:r>
              <a:rPr lang="el-GR" sz="3200" dirty="0">
                <a:solidFill>
                  <a:srgbClr val="FFFF00"/>
                </a:solidFill>
                <a:latin typeface="Times New Roman" panose="02020603050405020304" pitchFamily="18" charset="0"/>
                <a:cs typeface="Times New Roman" panose="02020603050405020304" pitchFamily="18" charset="0"/>
              </a:rPr>
              <a:t>ἀμὴν </a:t>
            </a:r>
            <a:r>
              <a:rPr lang="el-GR" sz="3200" dirty="0" smtClean="0">
                <a:solidFill>
                  <a:srgbClr val="FFFF00"/>
                </a:solidFill>
                <a:latin typeface="Times New Roman" panose="02020603050405020304" pitchFamily="18" charset="0"/>
                <a:cs typeface="Times New Roman" panose="02020603050405020304" pitchFamily="18" charset="0"/>
              </a:rPr>
              <a:t>ἀμὴν</a:t>
            </a:r>
            <a:r>
              <a:rPr lang="en-US" sz="3200" dirty="0" smtClean="0">
                <a:solidFill>
                  <a:srgbClr val="FFFF00"/>
                </a:solidFill>
                <a:latin typeface="Times New Roman" panose="02020603050405020304" pitchFamily="18" charset="0"/>
                <a:cs typeface="Times New Roman" panose="02020603050405020304" pitchFamily="18" charset="0"/>
              </a:rPr>
              <a:t>”</a:t>
            </a:r>
          </a:p>
          <a:p>
            <a:pPr algn="r"/>
            <a:r>
              <a:rPr lang="en-US" sz="3200" dirty="0" smtClean="0">
                <a:solidFill>
                  <a:srgbClr val="FFFF00"/>
                </a:solidFill>
                <a:latin typeface="Times New Roman" panose="02020603050405020304" pitchFamily="18" charset="0"/>
                <a:cs typeface="Times New Roman" panose="02020603050405020304" pitchFamily="18" charset="0"/>
              </a:rPr>
              <a:t>[amen, amen]</a:t>
            </a:r>
          </a:p>
          <a:p>
            <a:pPr algn="r"/>
            <a:endParaRPr lang="en-US" sz="3200" dirty="0" smtClean="0">
              <a:solidFill>
                <a:srgbClr val="FFFF00"/>
              </a:solidFill>
              <a:latin typeface="Times New Roman" panose="02020603050405020304" pitchFamily="18" charset="0"/>
              <a:cs typeface="Times New Roman" panose="02020603050405020304" pitchFamily="18" charset="0"/>
            </a:endParaRPr>
          </a:p>
          <a:p>
            <a:pPr algn="r"/>
            <a:r>
              <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rPr>
              <a:t>Jesus will judge </a:t>
            </a:r>
          </a:p>
          <a:p>
            <a:pPr algn="r"/>
            <a:r>
              <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rPr>
              <a:t>at the end of time, </a:t>
            </a:r>
          </a:p>
          <a:p>
            <a:pPr algn="r"/>
            <a:r>
              <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rPr>
              <a:t>but already gives life to those who hear</a:t>
            </a:r>
          </a:p>
          <a:p>
            <a:pPr algn="r"/>
            <a:endParaRPr lang="en-US" sz="3600" dirty="0">
              <a:solidFill>
                <a:schemeClr val="accent1">
                  <a:lumMod val="60000"/>
                  <a:lumOff val="40000"/>
                </a:schemeClr>
              </a:solidFill>
              <a:latin typeface="Times New Roman" panose="02020603050405020304" pitchFamily="18" charset="0"/>
              <a:cs typeface="Times New Roman" panose="02020603050405020304" pitchFamily="18" charset="0"/>
            </a:endParaRPr>
          </a:p>
          <a:p>
            <a:pPr algn="r"/>
            <a:endParaRPr lang="en-US" sz="3600"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algn="r"/>
            <a:r>
              <a:rPr lang="en-US" sz="3200" dirty="0" smtClean="0">
                <a:solidFill>
                  <a:srgbClr val="FFFF00"/>
                </a:solidFill>
                <a:latin typeface="Times New Roman" panose="02020603050405020304" pitchFamily="18" charset="0"/>
                <a:cs typeface="Times New Roman" panose="02020603050405020304" pitchFamily="18" charset="0"/>
              </a:rPr>
              <a:t>Those who believe </a:t>
            </a:r>
          </a:p>
          <a:p>
            <a:pPr algn="r"/>
            <a:r>
              <a:rPr lang="en-US" sz="3200" dirty="0" smtClean="0">
                <a:solidFill>
                  <a:srgbClr val="FFFF00"/>
                </a:solidFill>
                <a:latin typeface="Times New Roman" panose="02020603050405020304" pitchFamily="18" charset="0"/>
                <a:cs typeface="Times New Roman" panose="02020603050405020304" pitchFamily="18" charset="0"/>
              </a:rPr>
              <a:t>in the Son of Man </a:t>
            </a:r>
          </a:p>
          <a:p>
            <a:pPr algn="r"/>
            <a:r>
              <a:rPr lang="en-US" sz="3200" dirty="0" smtClean="0">
                <a:solidFill>
                  <a:srgbClr val="FFFF00"/>
                </a:solidFill>
                <a:latin typeface="Times New Roman" panose="02020603050405020304" pitchFamily="18" charset="0"/>
                <a:cs typeface="Times New Roman" panose="02020603050405020304" pitchFamily="18" charset="0"/>
              </a:rPr>
              <a:t>on the cross </a:t>
            </a:r>
          </a:p>
          <a:p>
            <a:pPr algn="r"/>
            <a:r>
              <a:rPr lang="en-US" sz="3200" dirty="0" smtClean="0">
                <a:solidFill>
                  <a:srgbClr val="FFFF00"/>
                </a:solidFill>
                <a:latin typeface="Times New Roman" panose="02020603050405020304" pitchFamily="18" charset="0"/>
                <a:cs typeface="Times New Roman" panose="02020603050405020304" pitchFamily="18" charset="0"/>
              </a:rPr>
              <a:t>will receive life</a:t>
            </a:r>
          </a:p>
          <a:p>
            <a:pPr algn="r"/>
            <a:endParaRPr lang="en-US" sz="3600" dirty="0">
              <a:solidFill>
                <a:schemeClr val="accent1">
                  <a:lumMod val="60000"/>
                  <a:lumOff val="40000"/>
                </a:schemeClr>
              </a:solidFill>
              <a:latin typeface="Times New Roman" panose="02020603050405020304" pitchFamily="18" charset="0"/>
              <a:cs typeface="Times New Roman" panose="02020603050405020304" pitchFamily="18" charset="0"/>
            </a:endParaRPr>
          </a:p>
          <a:p>
            <a:pPr algn="r"/>
            <a:r>
              <a:rPr lang="en-US" sz="3200" dirty="0" smtClean="0">
                <a:solidFill>
                  <a:srgbClr val="FFFF00"/>
                </a:solidFill>
              </a:rPr>
              <a:t> </a:t>
            </a:r>
            <a:endParaRPr lang="en-US" sz="3200" dirty="0">
              <a:solidFill>
                <a:srgbClr val="FFFF00"/>
              </a:solidFill>
            </a:endParaRPr>
          </a:p>
        </p:txBody>
      </p:sp>
      <p:cxnSp>
        <p:nvCxnSpPr>
          <p:cNvPr id="5" name="Straight Arrow Connector 4"/>
          <p:cNvCxnSpPr/>
          <p:nvPr/>
        </p:nvCxnSpPr>
        <p:spPr>
          <a:xfrm flipH="1" flipV="1">
            <a:off x="4507606" y="296214"/>
            <a:ext cx="1957590" cy="1"/>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3464417" y="6102442"/>
            <a:ext cx="2466303" cy="530178"/>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flipV="1">
            <a:off x="4675031" y="708338"/>
            <a:ext cx="1468191" cy="832233"/>
          </a:xfrm>
          <a:prstGeom prst="line">
            <a:avLst/>
          </a:prstGeom>
          <a:ln w="508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flipV="1">
            <a:off x="4353059" y="3493265"/>
            <a:ext cx="1352282" cy="190093"/>
          </a:xfrm>
          <a:prstGeom prst="line">
            <a:avLst/>
          </a:prstGeom>
          <a:ln w="508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689932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0"/>
            <a:ext cx="6207616" cy="6986528"/>
          </a:xfrm>
          <a:prstGeom prst="rect">
            <a:avLst/>
          </a:prstGeom>
          <a:noFill/>
        </p:spPr>
        <p:txBody>
          <a:bodyPr wrap="square" rtlCol="0">
            <a:spAutoFit/>
          </a:bodyPr>
          <a:lstStyle/>
          <a:p>
            <a:r>
              <a:rPr lang="en-US" sz="3200" b="1" dirty="0">
                <a:solidFill>
                  <a:schemeClr val="bg1"/>
                </a:solidFill>
              </a:rPr>
              <a:t>John 5.28-30: </a:t>
            </a:r>
            <a:r>
              <a:rPr lang="en-US" sz="3200" b="1" dirty="0" smtClean="0">
                <a:solidFill>
                  <a:schemeClr val="bg1"/>
                </a:solidFill>
              </a:rPr>
              <a:t>“</a:t>
            </a:r>
            <a:r>
              <a:rPr lang="en-US" sz="3200" b="1" dirty="0">
                <a:solidFill>
                  <a:schemeClr val="bg1"/>
                </a:solidFill>
              </a:rPr>
              <a:t>Do not be amazed at this, </a:t>
            </a:r>
            <a:r>
              <a:rPr lang="en-US" sz="3200" b="1" dirty="0">
                <a:solidFill>
                  <a:srgbClr val="FFFF00"/>
                </a:solidFill>
              </a:rPr>
              <a:t>because a time is coming when all who are in the tombs will hear his voice and will come out</a:t>
            </a:r>
            <a:r>
              <a:rPr lang="en-US" sz="3200" b="1" dirty="0">
                <a:solidFill>
                  <a:schemeClr val="bg1"/>
                </a:solidFill>
              </a:rPr>
              <a:t>– </a:t>
            </a:r>
            <a:r>
              <a:rPr lang="en-US" sz="3200" b="1" dirty="0">
                <a:solidFill>
                  <a:schemeClr val="accent1">
                    <a:lumMod val="60000"/>
                    <a:lumOff val="40000"/>
                  </a:schemeClr>
                </a:solidFill>
              </a:rPr>
              <a:t>the ones who have done what is good to the resurrection resulting in life</a:t>
            </a:r>
            <a:r>
              <a:rPr lang="en-US" sz="3200" b="1" dirty="0">
                <a:solidFill>
                  <a:schemeClr val="bg1"/>
                </a:solidFill>
              </a:rPr>
              <a:t>, and the ones who have done what is evil to the resurrection resulting in condemnation.  I can do nothing on my own initiative. Just as I hear, I judge, and my judgment is just, because I do not seek my own will, but the will of the one who sent me.”</a:t>
            </a:r>
            <a:endParaRPr lang="en-US" sz="3200" dirty="0">
              <a:solidFill>
                <a:schemeClr val="bg1"/>
              </a:solidFill>
            </a:endParaRPr>
          </a:p>
        </p:txBody>
      </p:sp>
      <p:sp>
        <p:nvSpPr>
          <p:cNvPr id="3" name="TextBox 2"/>
          <p:cNvSpPr txBox="1"/>
          <p:nvPr/>
        </p:nvSpPr>
        <p:spPr>
          <a:xfrm>
            <a:off x="6465194" y="631065"/>
            <a:ext cx="2678806" cy="4524315"/>
          </a:xfrm>
          <a:prstGeom prst="rect">
            <a:avLst/>
          </a:prstGeom>
          <a:noFill/>
        </p:spPr>
        <p:txBody>
          <a:bodyPr wrap="square" rtlCol="0">
            <a:spAutoFit/>
          </a:bodyPr>
          <a:lstStyle/>
          <a:p>
            <a:pPr algn="r"/>
            <a:r>
              <a:rPr lang="en-US" sz="3200" dirty="0" smtClean="0">
                <a:solidFill>
                  <a:srgbClr val="FFFF00"/>
                </a:solidFill>
              </a:rPr>
              <a:t> </a:t>
            </a:r>
            <a:r>
              <a:rPr lang="en-US" sz="3200" dirty="0" smtClean="0">
                <a:solidFill>
                  <a:srgbClr val="FFFF00"/>
                </a:solidFill>
                <a:latin typeface="Times New Roman" panose="02020603050405020304" pitchFamily="18" charset="0"/>
                <a:cs typeface="Times New Roman" panose="02020603050405020304" pitchFamily="18" charset="0"/>
              </a:rPr>
              <a:t>End times judgment</a:t>
            </a:r>
          </a:p>
          <a:p>
            <a:pPr algn="r"/>
            <a:endParaRPr lang="en-US" sz="3200" dirty="0">
              <a:solidFill>
                <a:srgbClr val="FFFF00"/>
              </a:solidFill>
              <a:latin typeface="Times New Roman" panose="02020603050405020304" pitchFamily="18" charset="0"/>
              <a:cs typeface="Times New Roman" panose="02020603050405020304" pitchFamily="18" charset="0"/>
            </a:endParaRPr>
          </a:p>
          <a:p>
            <a:pPr algn="r"/>
            <a:r>
              <a:rPr lang="en-US" sz="3200" dirty="0" smtClean="0">
                <a:solidFill>
                  <a:schemeClr val="accent1">
                    <a:lumMod val="60000"/>
                    <a:lumOff val="40000"/>
                  </a:schemeClr>
                </a:solidFill>
                <a:latin typeface="Times New Roman" panose="02020603050405020304" pitchFamily="18" charset="0"/>
                <a:cs typeface="Times New Roman" panose="02020603050405020304" pitchFamily="18" charset="0"/>
              </a:rPr>
              <a:t>Those who believe will seek to walk in the light and be resurrected to life</a:t>
            </a:r>
            <a:endParaRPr lang="en-US"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7" name="Straight Arrow Connector 6"/>
          <p:cNvCxnSpPr/>
          <p:nvPr/>
        </p:nvCxnSpPr>
        <p:spPr>
          <a:xfrm flipH="1" flipV="1">
            <a:off x="6207617" y="1133341"/>
            <a:ext cx="1107584" cy="1288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5962918" y="2601532"/>
            <a:ext cx="1056068" cy="304570"/>
          </a:xfrm>
          <a:prstGeom prst="straightConnector1">
            <a:avLst/>
          </a:prstGeom>
          <a:ln w="508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746909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586418"/>
          </a:xfrm>
          <a:prstGeom prst="rect">
            <a:avLst/>
          </a:prstGeom>
          <a:noFill/>
        </p:spPr>
        <p:txBody>
          <a:bodyPr wrap="square" rtlCol="0">
            <a:spAutoFit/>
          </a:bodyPr>
          <a:lstStyle/>
          <a:p>
            <a:r>
              <a:rPr lang="en-US" sz="3200" b="1" dirty="0" smtClean="0">
                <a:solidFill>
                  <a:schemeClr val="bg1"/>
                </a:solidFill>
              </a:rPr>
              <a:t>Jesus testifies he is the Son of God…</a:t>
            </a:r>
          </a:p>
          <a:p>
            <a:pPr>
              <a:spcBef>
                <a:spcPts val="1200"/>
              </a:spcBef>
            </a:pPr>
            <a:r>
              <a:rPr lang="en-US" sz="3200" b="1" dirty="0" smtClean="0">
                <a:solidFill>
                  <a:schemeClr val="bg1"/>
                </a:solidFill>
                <a:sym typeface="Wingdings 2" panose="05020102010507070707" pitchFamily="18" charset="2"/>
              </a:rPr>
              <a:t> </a:t>
            </a:r>
            <a:r>
              <a:rPr lang="en-US" sz="3200" b="1" dirty="0" smtClean="0">
                <a:solidFill>
                  <a:schemeClr val="bg1"/>
                </a:solidFill>
              </a:rPr>
              <a:t>Thus he can do what the Father does</a:t>
            </a:r>
          </a:p>
          <a:p>
            <a:pPr>
              <a:spcBef>
                <a:spcPts val="1200"/>
              </a:spcBef>
            </a:pPr>
            <a:r>
              <a:rPr lang="en-US" sz="3200" b="1" dirty="0" smtClean="0">
                <a:solidFill>
                  <a:schemeClr val="bg1"/>
                </a:solidFill>
                <a:sym typeface="Wingdings 2" panose="05020102010507070707" pitchFamily="18" charset="2"/>
              </a:rPr>
              <a:t> </a:t>
            </a:r>
            <a:r>
              <a:rPr lang="en-US" sz="3200" b="1" dirty="0" smtClean="0">
                <a:solidFill>
                  <a:schemeClr val="bg1"/>
                </a:solidFill>
              </a:rPr>
              <a:t>Thus he works in unity with the Father</a:t>
            </a:r>
          </a:p>
          <a:p>
            <a:pPr>
              <a:spcBef>
                <a:spcPts val="1200"/>
              </a:spcBef>
            </a:pPr>
            <a:r>
              <a:rPr lang="en-US" sz="3200" b="1" dirty="0">
                <a:solidFill>
                  <a:schemeClr val="bg1"/>
                </a:solidFill>
              </a:rPr>
              <a:t>	</a:t>
            </a:r>
            <a:r>
              <a:rPr lang="en-US" sz="3200" b="1" dirty="0" smtClean="0">
                <a:solidFill>
                  <a:schemeClr val="bg1"/>
                </a:solidFill>
                <a:sym typeface="Wingdings 2" panose="05020102010507070707" pitchFamily="18" charset="2"/>
              </a:rPr>
              <a:t>  </a:t>
            </a:r>
            <a:r>
              <a:rPr lang="en-US" sz="3200" b="1" dirty="0" smtClean="0">
                <a:solidFill>
                  <a:schemeClr val="bg1"/>
                </a:solidFill>
              </a:rPr>
              <a:t>So he can give life</a:t>
            </a:r>
          </a:p>
          <a:p>
            <a:pPr>
              <a:spcBef>
                <a:spcPts val="1200"/>
              </a:spcBef>
            </a:pPr>
            <a:r>
              <a:rPr lang="en-US" sz="3200" b="1" dirty="0">
                <a:solidFill>
                  <a:schemeClr val="bg1"/>
                </a:solidFill>
              </a:rPr>
              <a:t>	</a:t>
            </a:r>
            <a:r>
              <a:rPr lang="en-US" sz="3200" b="1" dirty="0" smtClean="0">
                <a:solidFill>
                  <a:schemeClr val="bg1"/>
                </a:solidFill>
                <a:sym typeface="Wingdings 2" panose="05020102010507070707" pitchFamily="18" charset="2"/>
              </a:rPr>
              <a:t>  </a:t>
            </a:r>
            <a:r>
              <a:rPr lang="en-US" sz="3200" b="1" dirty="0" smtClean="0">
                <a:solidFill>
                  <a:schemeClr val="bg1"/>
                </a:solidFill>
              </a:rPr>
              <a:t>So he is the Father’s anointed judge</a:t>
            </a:r>
          </a:p>
          <a:p>
            <a:pPr>
              <a:spcBef>
                <a:spcPts val="1200"/>
              </a:spcBef>
            </a:pPr>
            <a:r>
              <a:rPr lang="en-US" sz="3200" b="1" dirty="0" smtClean="0">
                <a:solidFill>
                  <a:srgbClr val="FFFF00"/>
                </a:solidFill>
              </a:rPr>
              <a:t>	</a:t>
            </a:r>
            <a:r>
              <a:rPr lang="en-US" sz="3200" b="1" dirty="0" smtClean="0">
                <a:solidFill>
                  <a:schemeClr val="bg1"/>
                </a:solidFill>
                <a:sym typeface="Wingdings 2" panose="05020102010507070707" pitchFamily="18" charset="2"/>
              </a:rPr>
              <a:t>  </a:t>
            </a:r>
            <a:r>
              <a:rPr lang="en-US" sz="3200" b="1" dirty="0" smtClean="0">
                <a:solidFill>
                  <a:schemeClr val="bg1"/>
                </a:solidFill>
              </a:rPr>
              <a:t>So he deserves honor like the Father</a:t>
            </a:r>
          </a:p>
          <a:p>
            <a:pPr marL="457200" indent="-457200">
              <a:spcBef>
                <a:spcPts val="1200"/>
              </a:spcBef>
              <a:buFont typeface="Wingdings 2" panose="05020102010507070707" pitchFamily="18" charset="2"/>
              <a:buChar char="E"/>
            </a:pPr>
            <a:r>
              <a:rPr lang="en-US" sz="3200" b="1" dirty="0" smtClean="0">
                <a:solidFill>
                  <a:schemeClr val="bg1"/>
                </a:solidFill>
                <a:sym typeface="Wingdings 2" panose="05020102010507070707" pitchFamily="18" charset="2"/>
              </a:rPr>
              <a:t>Thus eternal life is for those who believe in the Father and that the Father sent the Son to come as the human Jesus to be our Savior</a:t>
            </a:r>
          </a:p>
          <a:p>
            <a:pPr marL="914400" lvl="1" indent="-914400">
              <a:spcBef>
                <a:spcPts val="1200"/>
              </a:spcBef>
            </a:pPr>
            <a:r>
              <a:rPr lang="en-US" sz="3200" b="1" dirty="0">
                <a:solidFill>
                  <a:schemeClr val="bg1"/>
                </a:solidFill>
                <a:sym typeface="Wingdings 2" panose="05020102010507070707" pitchFamily="18" charset="2"/>
              </a:rPr>
              <a:t>	</a:t>
            </a:r>
            <a:r>
              <a:rPr lang="en-US" sz="3200" dirty="0" smtClean="0">
                <a:solidFill>
                  <a:schemeClr val="bg1"/>
                </a:solidFill>
                <a:sym typeface="Wingdings 2" panose="05020102010507070707" pitchFamily="18" charset="2"/>
              </a:rPr>
              <a:t>  </a:t>
            </a:r>
            <a:r>
              <a:rPr lang="en-US" sz="3200" b="1" dirty="0" smtClean="0">
                <a:solidFill>
                  <a:schemeClr val="bg1"/>
                </a:solidFill>
                <a:sym typeface="Wingdings 2" panose="05020102010507070707" pitchFamily="18" charset="2"/>
              </a:rPr>
              <a:t>Such believers are regenerated now to spiritual life and begin to grow to be like Christ</a:t>
            </a:r>
          </a:p>
        </p:txBody>
      </p:sp>
    </p:spTree>
    <p:extLst>
      <p:ext uri="{BB962C8B-B14F-4D97-AF65-F5344CB8AC3E}">
        <p14:creationId xmlns:p14="http://schemas.microsoft.com/office/powerpoint/2010/main" val="290030015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TotalTime>
  <Words>710</Words>
  <Application>Microsoft Office PowerPoint</Application>
  <PresentationFormat>On-screen Show (4:3)</PresentationFormat>
  <Paragraphs>91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Times New Roman</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12</cp:revision>
  <dcterms:created xsi:type="dcterms:W3CDTF">2014-03-21T18:34:55Z</dcterms:created>
  <dcterms:modified xsi:type="dcterms:W3CDTF">2014-03-25T14:09:21Z</dcterms:modified>
</cp:coreProperties>
</file>